
<file path=[Content_Types].xml><?xml version="1.0" encoding="utf-8"?>
<Types xmlns="http://schemas.openxmlformats.org/package/2006/content-types">
  <Default ContentType="image/x-emf" Extension="emf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Props+xml" PartName="/ppt/presProps1.xml"/>
  <Override ContentType="application/vnd.openxmlformats-officedocument.presentationml.presentation.main+xml" PartName="/ppt/presentation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y="6858000" cx="12192000"/>
  <p:notesSz cx="6858000" cy="9144000"/>
  <p:defaultTextStyle>
    <a:defPPr lvl="0">
      <a:defRPr lang="tr-TR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8" Type="http://schemas.openxmlformats.org/officeDocument/2006/relationships/slide" Target="slides/slide15.xml"/><Relationship Id="rId5" Type="http://schemas.openxmlformats.org/officeDocument/2006/relationships/slide" Target="slides/slide2.xml"/><Relationship Id="rId12" Type="http://schemas.openxmlformats.org/officeDocument/2006/relationships/slide" Target="slides/slide9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5" Type="http://schemas.openxmlformats.org/officeDocument/2006/relationships/slide" Target="slides/slide12.xml"/><Relationship Id="rId24" Type="http://schemas.openxmlformats.org/officeDocument/2006/relationships/slide" Target="slides/slide21.xml"/><Relationship Id="rId11" Type="http://schemas.openxmlformats.org/officeDocument/2006/relationships/slide" Target="slides/slide8.xml"/><Relationship Id="rId25" Type="http://schemas.openxmlformats.org/officeDocument/2006/relationships/slide" Target="slides/slide22.xml"/><Relationship Id="rId14" Type="http://schemas.openxmlformats.org/officeDocument/2006/relationships/slide" Target="slides/slide11.xml"/><Relationship Id="rId7" Type="http://schemas.openxmlformats.org/officeDocument/2006/relationships/slide" Target="slides/slide4.xml"/><Relationship Id="rId23" Type="http://schemas.openxmlformats.org/officeDocument/2006/relationships/slide" Target="slides/slide20.xml"/><Relationship Id="rId21" Type="http://schemas.openxmlformats.org/officeDocument/2006/relationships/slide" Target="slides/slide18.xml"/><Relationship Id="rId2" Type="http://schemas.openxmlformats.org/officeDocument/2006/relationships/presProps" Target="presProps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13" Type="http://schemas.openxmlformats.org/officeDocument/2006/relationships/slide" Target="slides/slide10.xml"/><Relationship Id="rId8" Type="http://schemas.openxmlformats.org/officeDocument/2006/relationships/slide" Target="slides/slide5.xml"/><Relationship Id="rId17" Type="http://schemas.openxmlformats.org/officeDocument/2006/relationships/slide" Target="slides/slide14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3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22" Type="http://schemas.openxmlformats.org/officeDocument/2006/relationships/slide" Target="slides/slide19.xml"/><Relationship Id="rId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B7C-E9AB-4C20-93E2-15BAC5ED18B4}" type="datetimeFigureOut">
              <a:rPr lang="tr-TR" smtClean="0"/>
              <a:t>11.03.2020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BD53-FB04-4960-901D-2B2AE1351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2949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B7C-E9AB-4C20-93E2-15BAC5ED18B4}" type="datetimeFigureOut">
              <a:rPr lang="tr-TR" smtClean="0"/>
              <a:t>11.03.2020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BD53-FB04-4960-901D-2B2AE1351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455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B7C-E9AB-4C20-93E2-15BAC5ED18B4}" type="datetimeFigureOut">
              <a:rPr lang="tr-TR" smtClean="0"/>
              <a:t>11.03.2020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BD53-FB04-4960-901D-2B2AE1351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805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B7C-E9AB-4C20-93E2-15BAC5ED18B4}" type="datetimeFigureOut">
              <a:rPr lang="tr-TR" smtClean="0"/>
              <a:t>11.03.2020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BD53-FB04-4960-901D-2B2AE1351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764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B7C-E9AB-4C20-93E2-15BAC5ED18B4}" type="datetimeFigureOut">
              <a:rPr lang="tr-TR" smtClean="0"/>
              <a:t>11.03.2020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BD53-FB04-4960-901D-2B2AE1351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131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B7C-E9AB-4C20-93E2-15BAC5ED18B4}" type="datetimeFigureOut">
              <a:rPr lang="tr-TR" smtClean="0"/>
              <a:t>11.03.2020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BD53-FB04-4960-901D-2B2AE1351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50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B7C-E9AB-4C20-93E2-15BAC5ED18B4}" type="datetimeFigureOut">
              <a:rPr lang="tr-TR" smtClean="0"/>
              <a:t>11.03.2020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BD53-FB04-4960-901D-2B2AE1351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5773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B7C-E9AB-4C20-93E2-15BAC5ED18B4}" type="datetimeFigureOut">
              <a:rPr lang="tr-TR" smtClean="0"/>
              <a:t>11.03.2020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BD53-FB04-4960-901D-2B2AE1351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9180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B7C-E9AB-4C20-93E2-15BAC5ED18B4}" type="datetimeFigureOut">
              <a:rPr lang="tr-TR" smtClean="0"/>
              <a:t>11.03.2020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BD53-FB04-4960-901D-2B2AE1351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507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B7C-E9AB-4C20-93E2-15BAC5ED18B4}" type="datetimeFigureOut">
              <a:rPr lang="tr-TR" smtClean="0"/>
              <a:t>11.03.2020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BD53-FB04-4960-901D-2B2AE1351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898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B7C-E9AB-4C20-93E2-15BAC5ED18B4}" type="datetimeFigureOut">
              <a:rPr lang="tr-TR" smtClean="0"/>
              <a:t>11.03.2020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BD53-FB04-4960-901D-2B2AE1351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7908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9EB7C-E9AB-4C20-93E2-15BAC5ED18B4}" type="datetimeFigureOut">
              <a:rPr lang="tr-TR" smtClean="0"/>
              <a:t>11.03.2020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6BD53-FB04-4960-901D-2B2AE1351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32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1536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1536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Unvan 1"/>
          <p:cNvSpPr txBox="1">
            <a:spLocks/>
          </p:cNvSpPr>
          <p:nvPr/>
        </p:nvSpPr>
        <p:spPr bwMode="auto">
          <a:xfrm>
            <a:off x="2146328" y="665163"/>
            <a:ext cx="8969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tr-TR" altLang="tr-T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6" name="Dikdörtgen 8"/>
          <p:cNvSpPr>
            <a:spLocks noChangeArrowheads="1"/>
          </p:cNvSpPr>
          <p:nvPr/>
        </p:nvSpPr>
        <p:spPr bwMode="auto">
          <a:xfrm>
            <a:off x="1294726" y="2413000"/>
            <a:ext cx="9629522" cy="196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r-TR" altLang="tr-TR" dirty="0"/>
              <a:t>	</a:t>
            </a:r>
            <a:r>
              <a:rPr lang="tr-TR" altLang="tr-T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KORONO VİRÜS ENFEKSİYONU</a:t>
            </a:r>
          </a:p>
          <a:p>
            <a:pPr algn="ctr"/>
            <a:r>
              <a:rPr lang="tr-TR" altLang="tr-T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KORONO VİRÜS ENFEKSİYONU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tr-TR" sz="4000" dirty="0" smtClean="0">
                <a:solidFill>
                  <a:srgbClr val="C00000"/>
                </a:solidFill>
              </a:rPr>
              <a:t>KORONO VİRÜS ENFEKSİYONU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tr-TR" sz="2000" dirty="0" smtClean="0"/>
              <a:t/>
            </a:r>
            <a:br>
              <a:rPr lang="tr-TR" sz="2000" dirty="0" smtClean="0"/>
            </a:br>
            <a:endParaRPr lang="tr-TR" alt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76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1536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1536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087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Unvan 1"/>
          <p:cNvSpPr txBox="1">
            <a:spLocks/>
          </p:cNvSpPr>
          <p:nvPr/>
        </p:nvSpPr>
        <p:spPr bwMode="auto">
          <a:xfrm>
            <a:off x="2184850" y="673100"/>
            <a:ext cx="8585649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tr-TR" altLang="tr-T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851" y="2055814"/>
            <a:ext cx="7421112" cy="36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1536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1536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087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Unvan 1"/>
          <p:cNvSpPr txBox="1">
            <a:spLocks/>
          </p:cNvSpPr>
          <p:nvPr/>
        </p:nvSpPr>
        <p:spPr bwMode="auto">
          <a:xfrm>
            <a:off x="2184850" y="673100"/>
            <a:ext cx="8585649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tr-TR" altLang="tr-T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623" y="1933996"/>
            <a:ext cx="7027427" cy="389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1536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1536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087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Unvan 1"/>
          <p:cNvSpPr txBox="1">
            <a:spLocks/>
          </p:cNvSpPr>
          <p:nvPr/>
        </p:nvSpPr>
        <p:spPr bwMode="auto">
          <a:xfrm>
            <a:off x="2184850" y="673100"/>
            <a:ext cx="8585649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tr-TR" altLang="tr-T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887" y="2144389"/>
            <a:ext cx="6958813" cy="356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8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1536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1536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087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Unvan 1"/>
          <p:cNvSpPr txBox="1">
            <a:spLocks/>
          </p:cNvSpPr>
          <p:nvPr/>
        </p:nvSpPr>
        <p:spPr bwMode="auto">
          <a:xfrm>
            <a:off x="2184850" y="673100"/>
            <a:ext cx="8585649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tr-TR" altLang="tr-T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494" y="1998663"/>
            <a:ext cx="7290923" cy="374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9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1536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1536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087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Unvan 1"/>
          <p:cNvSpPr txBox="1">
            <a:spLocks/>
          </p:cNvSpPr>
          <p:nvPr/>
        </p:nvSpPr>
        <p:spPr bwMode="auto">
          <a:xfrm>
            <a:off x="2184850" y="673100"/>
            <a:ext cx="8585649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tr-TR" altLang="tr-T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875" y="1825625"/>
            <a:ext cx="7395488" cy="397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7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1536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1536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087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Unvan 1"/>
          <p:cNvSpPr txBox="1">
            <a:spLocks/>
          </p:cNvSpPr>
          <p:nvPr/>
        </p:nvSpPr>
        <p:spPr bwMode="auto">
          <a:xfrm>
            <a:off x="2184850" y="673100"/>
            <a:ext cx="8585649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tr-TR" altLang="tr-T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599" y="2168665"/>
            <a:ext cx="7476914" cy="364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9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1536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1536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087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Unvan 1"/>
          <p:cNvSpPr txBox="1">
            <a:spLocks/>
          </p:cNvSpPr>
          <p:nvPr/>
        </p:nvSpPr>
        <p:spPr bwMode="auto">
          <a:xfrm>
            <a:off x="2184850" y="673100"/>
            <a:ext cx="8585649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tr-TR" altLang="tr-T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462" y="2233402"/>
            <a:ext cx="7839075" cy="345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2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1536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1536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8350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Unvan 1"/>
          <p:cNvSpPr txBox="1">
            <a:spLocks/>
          </p:cNvSpPr>
          <p:nvPr/>
        </p:nvSpPr>
        <p:spPr bwMode="auto">
          <a:xfrm>
            <a:off x="2184850" y="673100"/>
            <a:ext cx="8585649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tr-TR" altLang="tr-T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354" y="1825625"/>
            <a:ext cx="7200900" cy="390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1536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1536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8350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Unvan 1"/>
          <p:cNvSpPr txBox="1">
            <a:spLocks/>
          </p:cNvSpPr>
          <p:nvPr/>
        </p:nvSpPr>
        <p:spPr bwMode="auto">
          <a:xfrm>
            <a:off x="2184850" y="673100"/>
            <a:ext cx="8585649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tr-TR" altLang="tr-T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646" y="1690688"/>
            <a:ext cx="7424269" cy="412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6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1536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1536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8350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Unvan 1"/>
          <p:cNvSpPr txBox="1">
            <a:spLocks/>
          </p:cNvSpPr>
          <p:nvPr/>
        </p:nvSpPr>
        <p:spPr bwMode="auto">
          <a:xfrm>
            <a:off x="2184850" y="673100"/>
            <a:ext cx="8585649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tr-TR" altLang="tr-T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726" y="1492032"/>
            <a:ext cx="7163606" cy="3873935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747880" y="5547985"/>
            <a:ext cx="8698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Bağışıklık sistemini güçlendirmek için ; </a:t>
            </a:r>
          </a:p>
          <a:p>
            <a:pPr algn="ctr"/>
            <a:r>
              <a:rPr lang="tr-TR" dirty="0" smtClean="0"/>
              <a:t>Yeterli uyumalı </a:t>
            </a:r>
          </a:p>
          <a:p>
            <a:pPr algn="ctr"/>
            <a:r>
              <a:rPr lang="tr-TR" dirty="0" smtClean="0"/>
              <a:t> </a:t>
            </a:r>
            <a:r>
              <a:rPr lang="tr-TR" dirty="0" smtClean="0"/>
              <a:t> </a:t>
            </a:r>
            <a:r>
              <a:rPr lang="tr-TR" dirty="0" smtClean="0"/>
              <a:t>Dengeli ve sağlıklı beslenilmeli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286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1536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1536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Unvan 1"/>
          <p:cNvSpPr txBox="1">
            <a:spLocks/>
          </p:cNvSpPr>
          <p:nvPr/>
        </p:nvSpPr>
        <p:spPr bwMode="auto">
          <a:xfrm>
            <a:off x="3311582" y="665163"/>
            <a:ext cx="8969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r-TR" altLang="tr-TR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KORONO VİRÜS ENFEKSİYONU</a:t>
            </a:r>
            <a:endParaRPr lang="tr-TR" altLang="tr-T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6" name="Dikdörtgen 8"/>
          <p:cNvSpPr>
            <a:spLocks noChangeArrowheads="1"/>
          </p:cNvSpPr>
          <p:nvPr/>
        </p:nvSpPr>
        <p:spPr bwMode="auto">
          <a:xfrm>
            <a:off x="1294726" y="2413000"/>
            <a:ext cx="962952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tr-TR" altLang="tr-TR" dirty="0"/>
              <a:t>	</a:t>
            </a:r>
            <a:r>
              <a:rPr lang="tr-TR" altLang="tr-TR" sz="2400" dirty="0" smtClean="0"/>
              <a:t>Çin’ in Vuhan kentinde ortaya çıkan yeni tip </a:t>
            </a:r>
            <a:r>
              <a:rPr lang="tr-TR" altLang="tr-TR" sz="2400" dirty="0" err="1" smtClean="0"/>
              <a:t>corono</a:t>
            </a:r>
            <a:r>
              <a:rPr lang="tr-TR" altLang="tr-TR" sz="2400" dirty="0" smtClean="0"/>
              <a:t> virüs</a:t>
            </a:r>
            <a:r>
              <a:rPr lang="tr-TR" sz="2400" dirty="0" smtClean="0"/>
              <a:t> solunum yolu enfeksiyonu yapan bir virüstür.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tr-TR" sz="2400" dirty="0" smtClean="0"/>
              <a:t>Bazı hayvanlarda bulunan virüs hayvanlardan insanlara bulaşabilir ve bu şekilde yayılabilir.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tr-TR" sz="2400" dirty="0" smtClean="0"/>
              <a:t>Hangi hayvandan insana geçtiği tam olarak saptanamamıştır</a:t>
            </a:r>
            <a:r>
              <a:rPr lang="tr-TR" sz="2400" dirty="0"/>
              <a:t>.</a:t>
            </a:r>
            <a:endParaRPr lang="tr-TR" sz="2400" dirty="0" smtClean="0"/>
          </a:p>
          <a:p>
            <a:pPr algn="ctr">
              <a:buFont typeface="Arial" panose="020B0604020202020204" pitchFamily="34" charset="0"/>
              <a:buNone/>
            </a:pPr>
            <a:r>
              <a:rPr lang="tr-TR" sz="2000" dirty="0" smtClean="0"/>
              <a:t/>
            </a:r>
            <a:br>
              <a:rPr lang="tr-TR" sz="2000" dirty="0" smtClean="0"/>
            </a:br>
            <a:endParaRPr lang="tr-TR" alt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32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1536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1536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Unvan 1"/>
          <p:cNvSpPr txBox="1">
            <a:spLocks/>
          </p:cNvSpPr>
          <p:nvPr/>
        </p:nvSpPr>
        <p:spPr bwMode="auto">
          <a:xfrm>
            <a:off x="2809875" y="673100"/>
            <a:ext cx="8969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r-TR" sz="3200" dirty="0" smtClean="0">
                <a:solidFill>
                  <a:schemeClr val="bg1"/>
                </a:solidFill>
              </a:rPr>
              <a:t>OKULLARDA KORUNMA ÖNERİLERİ</a:t>
            </a:r>
            <a:endParaRPr lang="tr-TR" altLang="tr-T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6" name="Dikdörtgen 8"/>
          <p:cNvSpPr>
            <a:spLocks noChangeArrowheads="1"/>
          </p:cNvSpPr>
          <p:nvPr/>
        </p:nvSpPr>
        <p:spPr bwMode="auto">
          <a:xfrm>
            <a:off x="768743" y="2413000"/>
            <a:ext cx="11407381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tr-TR" altLang="tr-TR" dirty="0"/>
              <a:t>	</a:t>
            </a:r>
            <a:r>
              <a:rPr lang="tr-TR" sz="2400" dirty="0" smtClean="0"/>
              <a:t>Sınıflar kapalı ortamlar sık sık havalandırılmalıdır.</a:t>
            </a:r>
          </a:p>
          <a:p>
            <a:pPr>
              <a:buFont typeface="Arial" panose="020B0604020202020204" pitchFamily="34" charset="0"/>
              <a:buNone/>
            </a:pPr>
            <a:endParaRPr lang="tr-TR" sz="2400" dirty="0" smtClean="0"/>
          </a:p>
          <a:p>
            <a:pPr>
              <a:buFont typeface="Arial" panose="020B0604020202020204" pitchFamily="34" charset="0"/>
              <a:buNone/>
            </a:pPr>
            <a:r>
              <a:rPr lang="tr-TR" sz="2400" dirty="0" smtClean="0"/>
              <a:t>	Yüzey dezenfeksiyonu için %1 oranında sulandırılmış çamaşır </a:t>
            </a:r>
          </a:p>
          <a:p>
            <a:pPr>
              <a:buFont typeface="Arial" panose="020B0604020202020204" pitchFamily="34" charset="0"/>
              <a:buNone/>
            </a:pPr>
            <a:r>
              <a:rPr lang="tr-TR" sz="2400" dirty="0"/>
              <a:t> </a:t>
            </a:r>
            <a:r>
              <a:rPr lang="tr-TR" sz="2400" dirty="0" smtClean="0"/>
              <a:t>            </a:t>
            </a:r>
            <a:r>
              <a:rPr lang="tr-TR" sz="2400" dirty="0" smtClean="0"/>
              <a:t>suyu yeterlidir.</a:t>
            </a:r>
          </a:p>
          <a:p>
            <a:pPr>
              <a:buFont typeface="Arial" panose="020B0604020202020204" pitchFamily="34" charset="0"/>
              <a:buNone/>
            </a:pPr>
            <a:endParaRPr lang="tr-TR" sz="2400" dirty="0" smtClean="0"/>
          </a:p>
          <a:p>
            <a:pPr>
              <a:buFont typeface="Arial" panose="020B0604020202020204" pitchFamily="34" charset="0"/>
              <a:buNone/>
            </a:pPr>
            <a:r>
              <a:rPr lang="tr-TR" sz="2400" dirty="0" smtClean="0"/>
              <a:t>	Sık temas edilen yerler (kapı kolu, masa </a:t>
            </a:r>
            <a:r>
              <a:rPr lang="tr-TR" sz="2400" dirty="0" err="1" smtClean="0"/>
              <a:t>sandelye</a:t>
            </a:r>
            <a:r>
              <a:rPr lang="tr-TR" sz="2400" dirty="0" smtClean="0"/>
              <a:t>, bilgisayar klavyesi, </a:t>
            </a:r>
            <a:r>
              <a:rPr lang="tr-TR" sz="2400" dirty="0" err="1" smtClean="0"/>
              <a:t>mause</a:t>
            </a:r>
            <a:r>
              <a:rPr lang="tr-TR" sz="2400" dirty="0" smtClean="0"/>
              <a:t>, </a:t>
            </a:r>
          </a:p>
          <a:p>
            <a:pPr>
              <a:buFont typeface="Arial" panose="020B0604020202020204" pitchFamily="34" charset="0"/>
              <a:buNone/>
            </a:pPr>
            <a:r>
              <a:rPr lang="tr-TR" sz="2400" dirty="0" smtClean="0"/>
              <a:t>cep telefonu , uzaktan kumandalar,  vs.) 1/100 oranında sulandırılmış çamaşır suyu ile günlük olarak silinmelidir.</a:t>
            </a:r>
          </a:p>
          <a:p>
            <a:pPr>
              <a:buFont typeface="Arial" panose="020B0604020202020204" pitchFamily="34" charset="0"/>
              <a:buNone/>
            </a:pPr>
            <a:endParaRPr lang="tr-TR" sz="2400" dirty="0" smtClean="0"/>
          </a:p>
          <a:p>
            <a:pPr>
              <a:buFont typeface="Arial" panose="020B0604020202020204" pitchFamily="34" charset="0"/>
              <a:buNone/>
            </a:pPr>
            <a:r>
              <a:rPr lang="tr-TR" sz="2400" dirty="0" smtClean="0"/>
              <a:t> 	Temizlik temiz alandan kirli alana doğru yapılmalıdır</a:t>
            </a:r>
            <a:r>
              <a:rPr lang="tr-TR" sz="2000" dirty="0" smtClean="0"/>
              <a:t>.</a:t>
            </a:r>
          </a:p>
          <a:p>
            <a:pPr>
              <a:buFont typeface="Arial" panose="020B0604020202020204" pitchFamily="34" charset="0"/>
              <a:buNone/>
            </a:pPr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dirty="0" smtClean="0"/>
              <a:t/>
            </a:r>
            <a:br>
              <a:rPr lang="tr-TR" sz="2000" dirty="0" smtClean="0"/>
            </a:br>
            <a:endParaRPr lang="tr-TR" sz="2000" dirty="0" smtClean="0"/>
          </a:p>
          <a:p>
            <a:pPr>
              <a:buFont typeface="Arial" panose="020B0604020202020204" pitchFamily="34" charset="0"/>
              <a:buNone/>
            </a:pPr>
            <a:r>
              <a:rPr lang="tr-TR" sz="2000" dirty="0" smtClean="0"/>
              <a:t/>
            </a:r>
            <a:br>
              <a:rPr lang="tr-TR" sz="2000" dirty="0" smtClean="0"/>
            </a:br>
            <a:endParaRPr lang="tr-TR" alt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41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1536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1536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Unvan 1"/>
          <p:cNvSpPr txBox="1">
            <a:spLocks/>
          </p:cNvSpPr>
          <p:nvPr/>
        </p:nvSpPr>
        <p:spPr bwMode="auto">
          <a:xfrm>
            <a:off x="2809875" y="673100"/>
            <a:ext cx="8969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r-TR" sz="3200" dirty="0" smtClean="0">
                <a:solidFill>
                  <a:schemeClr val="bg1"/>
                </a:solidFill>
              </a:rPr>
              <a:t>OKULLARDA KORUNMA ÖNERİLERİ</a:t>
            </a:r>
            <a:endParaRPr lang="tr-TR" altLang="tr-T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6" name="Dikdörtgen 8"/>
          <p:cNvSpPr>
            <a:spLocks noChangeArrowheads="1"/>
          </p:cNvSpPr>
          <p:nvPr/>
        </p:nvSpPr>
        <p:spPr bwMode="auto">
          <a:xfrm>
            <a:off x="1294726" y="2413000"/>
            <a:ext cx="9629522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tr-TR" altLang="tr-TR" dirty="0"/>
              <a:t>	</a:t>
            </a:r>
            <a:r>
              <a:rPr lang="tr-TR" sz="2400" dirty="0" smtClean="0"/>
              <a:t>Hasta personel ve öğrenci evde istirahat etmesi konusunda bilgilendirilmelidir.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>Toplu etkinliklerden kaçınılmalı yapılacaksa açık alanda yapılmalıdır. </a:t>
            </a:r>
            <a:r>
              <a:rPr lang="tr-TR" sz="2000" dirty="0" smtClean="0"/>
              <a:t/>
            </a:r>
            <a:br>
              <a:rPr lang="tr-TR" sz="2000" dirty="0" smtClean="0"/>
            </a:br>
            <a:endParaRPr lang="tr-TR" alt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45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1536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1536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Unvan 1"/>
          <p:cNvSpPr txBox="1">
            <a:spLocks/>
          </p:cNvSpPr>
          <p:nvPr/>
        </p:nvSpPr>
        <p:spPr bwMode="auto">
          <a:xfrm>
            <a:off x="2809875" y="673100"/>
            <a:ext cx="8969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r-TR" sz="3200" dirty="0" smtClean="0">
                <a:solidFill>
                  <a:schemeClr val="bg1"/>
                </a:solidFill>
              </a:rPr>
              <a:t>OKULLARDA KORUNMA ÖNERİLERİ</a:t>
            </a:r>
            <a:endParaRPr lang="tr-TR" altLang="tr-T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6" name="Dikdörtgen 8"/>
          <p:cNvSpPr>
            <a:spLocks noChangeArrowheads="1"/>
          </p:cNvSpPr>
          <p:nvPr/>
        </p:nvSpPr>
        <p:spPr bwMode="auto">
          <a:xfrm>
            <a:off x="1294726" y="2413000"/>
            <a:ext cx="962952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tr-TR" altLang="tr-TR" dirty="0"/>
              <a:t>	</a:t>
            </a:r>
            <a:r>
              <a:rPr lang="tr-TR" sz="2400" dirty="0" smtClean="0"/>
              <a:t>Yeni tip </a:t>
            </a:r>
            <a:r>
              <a:rPr lang="tr-TR" sz="2400" dirty="0" err="1" smtClean="0"/>
              <a:t>Korono</a:t>
            </a:r>
            <a:r>
              <a:rPr lang="tr-TR" sz="2400" dirty="0" smtClean="0"/>
              <a:t> Virüs Enfeksiyonuna yakalananlarda genel durumuna göre destekleyici tedavi uygulanır.</a:t>
            </a:r>
            <a:r>
              <a:rPr lang="tr-TR" sz="2000" dirty="0" smtClean="0"/>
              <a:t/>
            </a:r>
            <a:br>
              <a:rPr lang="tr-TR" sz="2000" dirty="0" smtClean="0"/>
            </a:br>
            <a:endParaRPr lang="tr-TR" alt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09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1536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1536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087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Unvan 1"/>
          <p:cNvSpPr txBox="1">
            <a:spLocks/>
          </p:cNvSpPr>
          <p:nvPr/>
        </p:nvSpPr>
        <p:spPr bwMode="auto">
          <a:xfrm>
            <a:off x="2184850" y="673100"/>
            <a:ext cx="8585649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r-TR" altLang="tr-TR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HASTALIK BELİRTİLERİ </a:t>
            </a:r>
            <a:endParaRPr lang="tr-TR" altLang="tr-T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6" name="Dikdörtgen 8"/>
          <p:cNvSpPr>
            <a:spLocks noChangeArrowheads="1"/>
          </p:cNvSpPr>
          <p:nvPr/>
        </p:nvSpPr>
        <p:spPr bwMode="auto">
          <a:xfrm>
            <a:off x="1294726" y="2413000"/>
            <a:ext cx="962952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tr-TR" alt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HAFİF VAKALARDA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tr-TR" alt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Ateş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tr-TR" alt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Solunum sıkıntısı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tr-TR" alt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Öksürük</a:t>
            </a:r>
          </a:p>
          <a:p>
            <a:pPr algn="ctr">
              <a:buFont typeface="Arial" panose="020B0604020202020204" pitchFamily="34" charset="0"/>
              <a:buNone/>
            </a:pPr>
            <a:endParaRPr lang="tr-TR" alt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tr-TR" alt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tr-TR" alt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ŞİDDETLİ VAKALARDA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tr-TR" alt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Zatüree</a:t>
            </a:r>
            <a:endParaRPr lang="tr-TR" alt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tr-TR" alt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Ağır solunum yetmezliği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tr-TR" alt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Böbrek yetmezliği</a:t>
            </a:r>
            <a:endParaRPr lang="tr-TR" alt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91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1536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1536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087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Unvan 1"/>
          <p:cNvSpPr txBox="1">
            <a:spLocks/>
          </p:cNvSpPr>
          <p:nvPr/>
        </p:nvSpPr>
        <p:spPr bwMode="auto">
          <a:xfrm>
            <a:off x="2265771" y="720726"/>
            <a:ext cx="8585649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tr-TR" altLang="tr-T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771" y="1690688"/>
            <a:ext cx="7590328" cy="432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0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1536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1536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087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Unvan 1"/>
          <p:cNvSpPr txBox="1">
            <a:spLocks/>
          </p:cNvSpPr>
          <p:nvPr/>
        </p:nvSpPr>
        <p:spPr bwMode="auto">
          <a:xfrm>
            <a:off x="2184850" y="673100"/>
            <a:ext cx="8585649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tr-TR" altLang="tr-T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770" y="1825625"/>
            <a:ext cx="7292567" cy="443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8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1536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1536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087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Unvan 1"/>
          <p:cNvSpPr txBox="1">
            <a:spLocks/>
          </p:cNvSpPr>
          <p:nvPr/>
        </p:nvSpPr>
        <p:spPr bwMode="auto">
          <a:xfrm>
            <a:off x="2184850" y="673100"/>
            <a:ext cx="8585649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tr-TR" altLang="tr-T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524" y="2273862"/>
            <a:ext cx="7782389" cy="359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9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1536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1536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087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Unvan 1"/>
          <p:cNvSpPr txBox="1">
            <a:spLocks/>
          </p:cNvSpPr>
          <p:nvPr/>
        </p:nvSpPr>
        <p:spPr bwMode="auto">
          <a:xfrm>
            <a:off x="2184850" y="673100"/>
            <a:ext cx="8585649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tr-TR" altLang="tr-T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425" y="1825625"/>
            <a:ext cx="767715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1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1536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1536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087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Unvan 1"/>
          <p:cNvSpPr txBox="1">
            <a:spLocks/>
          </p:cNvSpPr>
          <p:nvPr/>
        </p:nvSpPr>
        <p:spPr bwMode="auto">
          <a:xfrm>
            <a:off x="2184850" y="673100"/>
            <a:ext cx="8585649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tr-TR" altLang="tr-T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662" y="1825625"/>
            <a:ext cx="8448675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1536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1536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087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Unvan 1"/>
          <p:cNvSpPr txBox="1">
            <a:spLocks/>
          </p:cNvSpPr>
          <p:nvPr/>
        </p:nvSpPr>
        <p:spPr bwMode="auto">
          <a:xfrm>
            <a:off x="2184850" y="673100"/>
            <a:ext cx="8585649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tr-TR" altLang="tr-T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737" y="2055812"/>
            <a:ext cx="8010525" cy="381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7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